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1"/>
    <p:sldMasterId id="2147483666" r:id="rId2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797675" cy="9926638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810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B8D5A-1B0C-478E-8B1A-6AF0EB72D6D5}" type="datetimeFigureOut">
              <a:rPr lang="en-GB" smtClean="0"/>
              <a:t>12/09/2012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DC253-563D-45EE-B376-8597842D8A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21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960763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2615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>
            <a:off x="3850442" y="9617179"/>
            <a:ext cx="2945658" cy="3077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r" rtl="0">
              <a:buSzPct val="25000"/>
              <a:buNone/>
            </a:pPr>
            <a:r>
              <a:rPr lang="lv"/>
              <a:t>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2615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 dirty="0"/>
          </a:p>
        </p:txBody>
      </p:sp>
      <p:sp>
        <p:nvSpPr>
          <p:cNvPr id="171" name="Shape 171"/>
          <p:cNvSpPr txBox="1">
            <a:spLocks noGrp="1"/>
          </p:cNvSpPr>
          <p:nvPr>
            <p:ph type="sldNum" idx="12"/>
          </p:nvPr>
        </p:nvSpPr>
        <p:spPr>
          <a:xfrm>
            <a:off x="3850442" y="9617179"/>
            <a:ext cx="2945658" cy="3077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r" rtl="0">
              <a:buSzPct val="25000"/>
              <a:buNone/>
            </a:pPr>
            <a:r>
              <a:rPr lang="lv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79768" y="6771690"/>
            <a:ext cx="5438139" cy="353913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79768" y="6771690"/>
            <a:ext cx="5438139" cy="353913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79768" y="6771690"/>
            <a:ext cx="5438139" cy="353913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79768" y="6771690"/>
            <a:ext cx="5438139" cy="353913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79768" y="6771690"/>
            <a:ext cx="5438139" cy="353913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79768" y="6771690"/>
            <a:ext cx="5438139" cy="353913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79768" y="6771690"/>
            <a:ext cx="5438139" cy="353913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79768" y="6771690"/>
            <a:ext cx="5438139" cy="353913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Obj" type="twoObj">
  <p:cSld name="twoObj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TxTwoObj" type="twoTxTwoObj">
  <p:cSld name="twoTxTwoObj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1"/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1"/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Tx" type="objTx">
  <p:cSld name="objTx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/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x" type="picTx">
  <p:cSld name="picTx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buClr>
                <a:schemeClr val="dk1"/>
              </a:buClr>
              <a:buFont typeface="Arial"/>
              <a:buNone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/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x" type="vertTx">
  <p:cSld name="vertTx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itleAndTx" type="vertTitleAndTx">
  <p:cSld name="vertTitleAndTx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" type="obj">
  <p:cSld name="obj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Head" type="secHead">
  <p:cSld name="secHead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/>
            </a:lvl1pPr>
            <a:lvl2pPr marL="457200" indent="0" rtl="0">
              <a:buFont typeface="Arial"/>
              <a:buNone/>
              <a:defRPr sz="1800"/>
            </a:lvl2pPr>
            <a:lvl3pPr marL="914400" indent="0" rtl="0">
              <a:buFont typeface="Arial"/>
              <a:buNone/>
              <a:defRPr sz="1600"/>
            </a:lvl3pPr>
            <a:lvl4pPr marL="1371600" indent="0" rtl="0">
              <a:buFont typeface="Arial"/>
              <a:buNone/>
              <a:defRPr sz="1400"/>
            </a:lvl4pPr>
            <a:lvl5pPr marL="1828800" indent="0" rtl="0">
              <a:buFont typeface="Arial"/>
              <a:buNone/>
              <a:defRPr sz="1400"/>
            </a:lvl5pPr>
            <a:lvl6pPr marL="2286000" indent="0" rtl="0">
              <a:buFont typeface="Arial"/>
              <a:buNone/>
              <a:defRPr sz="1400"/>
            </a:lvl6pPr>
            <a:lvl7pPr marL="2743200" indent="0" rtl="0">
              <a:buFont typeface="Arial"/>
              <a:buNone/>
              <a:defRPr sz="1400"/>
            </a:lvl7pPr>
            <a:lvl8pPr marL="3200400" indent="0" rtl="0">
              <a:buFont typeface="Arial"/>
              <a:buNone/>
              <a:defRPr sz="1400"/>
            </a:lvl8pPr>
            <a:lvl9pPr marL="3657600" indent="0" rtl="0"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22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365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52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/>
        </p:nvSpPr>
        <p:spPr>
          <a:xfrm>
            <a:off x="179388" y="260350"/>
            <a:ext cx="5761036" cy="26892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9" name="Shape 99"/>
          <p:cNvSpPr txBox="1"/>
          <p:nvPr/>
        </p:nvSpPr>
        <p:spPr>
          <a:xfrm>
            <a:off x="200026" y="3055938"/>
            <a:ext cx="8105773" cy="15696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0">
              <a:buSzPct val="25000"/>
              <a:buNone/>
            </a:pPr>
            <a:r>
              <a:rPr lang="lv" sz="4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LSA involvement in quality </a:t>
            </a:r>
            <a:r>
              <a:rPr lang="lv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assurance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52912" y="5166167"/>
            <a:ext cx="4357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lv-LV" sz="2800" dirty="0" smtClean="0"/>
              <a:t>Kaspars Salenieks</a:t>
            </a:r>
          </a:p>
          <a:p>
            <a:pPr algn="r"/>
            <a:r>
              <a:rPr lang="lv-LV" sz="1800" dirty="0" smtClean="0"/>
              <a:t>RTU Students parliament</a:t>
            </a:r>
          </a:p>
          <a:p>
            <a:pPr algn="r"/>
            <a:r>
              <a:rPr lang="lv-LV" sz="1800" dirty="0" smtClean="0"/>
              <a:t>Head of Accademic affairs</a:t>
            </a:r>
            <a:endParaRPr lang="en-US" sz="18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79388" y="260350"/>
            <a:ext cx="5761036" cy="26892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67" name="Shape 167"/>
          <p:cNvSpPr txBox="1"/>
          <p:nvPr/>
        </p:nvSpPr>
        <p:spPr>
          <a:xfrm>
            <a:off x="98310" y="3055938"/>
            <a:ext cx="8439899" cy="1569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0">
              <a:buSzPct val="25000"/>
              <a:buNone/>
            </a:pPr>
            <a:r>
              <a:rPr lang="lv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for your time and attention!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Layout</a:t>
            </a: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457200" y="195103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Role of LSA in </a:t>
            </a:r>
            <a:r>
              <a:rPr lang="lv">
                <a:latin typeface="Calibri"/>
                <a:ea typeface="Calibri"/>
                <a:cs typeface="Calibri"/>
                <a:sym typeface="Calibri"/>
              </a:rPr>
              <a:t>accreditation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AIP project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Regulations for student experts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>
                <a:latin typeface="Calibri"/>
                <a:ea typeface="Calibri"/>
                <a:cs typeface="Calibri"/>
                <a:sym typeface="Calibri"/>
              </a:rPr>
              <a:t>Accreditation</a:t>
            </a: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seminars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Individual instructions for the new experts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Personal exp</a:t>
            </a:r>
            <a:r>
              <a:rPr lang="lv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rience</a:t>
            </a:r>
          </a:p>
        </p:txBody>
      </p:sp>
      <p:sp>
        <p:nvSpPr>
          <p:cNvPr id="107" name="Shape 107"/>
          <p:cNvSpPr/>
          <p:nvPr/>
        </p:nvSpPr>
        <p:spPr>
          <a:xfrm>
            <a:off x="0" y="25400"/>
            <a:ext cx="9161463" cy="7381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Role of LSA in </a:t>
            </a:r>
            <a:r>
              <a:rPr lang="lv">
                <a:latin typeface="Calibri"/>
                <a:ea typeface="Calibri"/>
                <a:cs typeface="Calibri"/>
                <a:sym typeface="Calibri"/>
              </a:rPr>
              <a:t>accreditation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457200" y="210343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lvl="0" rtl="0">
              <a:buNone/>
            </a:pPr>
            <a:r>
              <a:rPr lang="lv"/>
              <a:t>One of the 11 members in Study accreditation commission </a:t>
            </a:r>
          </a:p>
          <a:p>
            <a:endParaRPr lang="lv"/>
          </a:p>
          <a:p>
            <a:pPr lvl="0" rtl="0">
              <a:buNone/>
            </a:pPr>
            <a:r>
              <a:rPr lang="lv"/>
              <a:t>Observer status in evaluation visits</a:t>
            </a:r>
          </a:p>
          <a:p>
            <a:endParaRPr lang="lv"/>
          </a:p>
          <a:p>
            <a:pPr>
              <a:buNone/>
            </a:pPr>
            <a:r>
              <a:rPr lang="lv"/>
              <a:t>According to new Rules of Acreditation project students have an expert status</a:t>
            </a:r>
          </a:p>
        </p:txBody>
      </p:sp>
      <p:sp>
        <p:nvSpPr>
          <p:cNvPr id="114" name="Shape 114"/>
          <p:cNvSpPr/>
          <p:nvPr/>
        </p:nvSpPr>
        <p:spPr>
          <a:xfrm>
            <a:off x="-8730" y="0"/>
            <a:ext cx="9161463" cy="7381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AIP ESF project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457200" y="210343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lvl="0" rtl="0">
              <a:buNone/>
            </a:pPr>
            <a:r>
              <a:rPr lang="lv"/>
              <a:t>Students worked together with experts in evaluation process and fully participated in report process.</a:t>
            </a:r>
          </a:p>
        </p:txBody>
      </p:sp>
      <p:sp>
        <p:nvSpPr>
          <p:cNvPr id="121" name="Shape 121"/>
          <p:cNvSpPr/>
          <p:nvPr/>
        </p:nvSpPr>
        <p:spPr>
          <a:xfrm>
            <a:off x="-8730" y="0"/>
            <a:ext cx="9161463" cy="7381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22" name="Shape 122"/>
          <p:cNvSpPr/>
          <p:nvPr/>
        </p:nvSpPr>
        <p:spPr>
          <a:xfrm>
            <a:off x="2653172" y="3836215"/>
            <a:ext cx="5866727" cy="259693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Regulations for student experts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457200" y="210343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Requirements: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1190"/>
              <a:buFont typeface="Arial"/>
              <a:buChar char="•"/>
            </a:pPr>
            <a:r>
              <a:rPr lang="lv" sz="28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Student, in the field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1190"/>
              <a:buFont typeface="Arial"/>
              <a:buChar char="•"/>
            </a:pPr>
            <a:r>
              <a:rPr lang="lv" sz="28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unresolved liabilities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88541"/>
              <a:buFont typeface="Arial"/>
              <a:buChar char="•"/>
            </a:pPr>
            <a:r>
              <a:rPr lang="lv" dirty="0">
                <a:latin typeface="Calibri"/>
                <a:ea typeface="Calibri"/>
                <a:cs typeface="Calibri"/>
                <a:sym typeface="Calibri"/>
              </a:rPr>
              <a:t>Necessary</a:t>
            </a:r>
            <a:r>
              <a:rPr lang="lv" sz="28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skills in Latvian and English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addition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1190"/>
              <a:buFont typeface="Arial"/>
              <a:buChar char="•"/>
            </a:pPr>
            <a:r>
              <a:rPr lang="lv" sz="28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lv" dirty="0">
                <a:latin typeface="Calibri"/>
                <a:ea typeface="Calibri"/>
                <a:cs typeface="Calibri"/>
                <a:sym typeface="Calibri"/>
              </a:rPr>
              <a:t>Experience</a:t>
            </a:r>
            <a:r>
              <a:rPr lang="lv" sz="28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quality </a:t>
            </a:r>
            <a:r>
              <a:rPr lang="lv" dirty="0">
                <a:latin typeface="Calibri"/>
                <a:ea typeface="Calibri"/>
                <a:cs typeface="Calibri"/>
                <a:sym typeface="Calibri"/>
              </a:rPr>
              <a:t>assurances</a:t>
            </a:r>
            <a:r>
              <a:rPr lang="lv" sz="28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HEI</a:t>
            </a:r>
          </a:p>
        </p:txBody>
      </p:sp>
      <p:sp>
        <p:nvSpPr>
          <p:cNvPr id="129" name="Shape 129"/>
          <p:cNvSpPr/>
          <p:nvPr/>
        </p:nvSpPr>
        <p:spPr>
          <a:xfrm>
            <a:off x="-8730" y="0"/>
            <a:ext cx="9161463" cy="7381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lv">
                <a:latin typeface="Calibri"/>
                <a:ea typeface="Calibri"/>
                <a:cs typeface="Calibri"/>
                <a:sym typeface="Calibri"/>
              </a:rPr>
              <a:t>Accreditation</a:t>
            </a: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seminars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457200" y="210343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Seminar for students to </a:t>
            </a:r>
          </a:p>
          <a:p>
            <a:pPr marL="742950" marR="0" lvl="1" indent="-2984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>
                <a:latin typeface="Calibri"/>
                <a:ea typeface="Calibri"/>
                <a:cs typeface="Calibri"/>
                <a:sym typeface="Calibri"/>
              </a:rPr>
              <a:t>prepare them to visits</a:t>
            </a:r>
          </a:p>
          <a:p>
            <a:pPr marL="742950" marR="0" lvl="1" indent="-2984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>
                <a:latin typeface="Calibri"/>
                <a:ea typeface="Calibri"/>
                <a:cs typeface="Calibri"/>
                <a:sym typeface="Calibri"/>
              </a:rPr>
              <a:t>explain accreditation process </a:t>
            </a:r>
          </a:p>
          <a:p>
            <a:pPr marL="742950" marR="0" lvl="1" indent="-2984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>
                <a:latin typeface="Calibri"/>
                <a:ea typeface="Calibri"/>
                <a:cs typeface="Calibri"/>
                <a:sym typeface="Calibri"/>
              </a:rPr>
              <a:t>to exchange experience</a:t>
            </a:r>
          </a:p>
          <a:p>
            <a:pPr marL="742950" marR="0" lvl="1" indent="-2984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31944"/>
              <a:buFont typeface="Arial"/>
              <a:buChar char="•"/>
            </a:pPr>
            <a:r>
              <a:rPr lang="lv" sz="2400"/>
              <a:t>networking activities</a:t>
            </a:r>
          </a:p>
          <a:p>
            <a:endParaRPr lang="lv" sz="2400"/>
          </a:p>
          <a:p>
            <a:endParaRPr lang="lv" sz="2400"/>
          </a:p>
        </p:txBody>
      </p:sp>
      <p:sp>
        <p:nvSpPr>
          <p:cNvPr id="136" name="Shape 136"/>
          <p:cNvSpPr/>
          <p:nvPr/>
        </p:nvSpPr>
        <p:spPr>
          <a:xfrm>
            <a:off x="-8730" y="0"/>
            <a:ext cx="9161462" cy="7381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37" name="Shape 137"/>
          <p:cNvSpPr/>
          <p:nvPr/>
        </p:nvSpPr>
        <p:spPr>
          <a:xfrm>
            <a:off x="1441020" y="4652721"/>
            <a:ext cx="3118812" cy="20786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38" name="Shape 138"/>
          <p:cNvSpPr/>
          <p:nvPr/>
        </p:nvSpPr>
        <p:spPr>
          <a:xfrm>
            <a:off x="4908665" y="4247992"/>
            <a:ext cx="3440901" cy="229631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39" name="Shape 139"/>
          <p:cNvSpPr/>
          <p:nvPr/>
        </p:nvSpPr>
        <p:spPr>
          <a:xfrm>
            <a:off x="6477000" y="2568694"/>
            <a:ext cx="2521180" cy="167929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lv">
                <a:latin typeface="Calibri"/>
                <a:ea typeface="Calibri"/>
                <a:cs typeface="Calibri"/>
                <a:sym typeface="Calibri"/>
              </a:rPr>
              <a:t>Accreditation</a:t>
            </a: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seminars</a:t>
            </a:r>
          </a:p>
        </p:txBody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457200" y="210343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Program: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1190"/>
              <a:buFont typeface="Arial"/>
              <a:buChar char="•"/>
            </a:pPr>
            <a:r>
              <a:rPr lang="lv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Informative lectures - How to organise visit, internal QMS etc.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1190"/>
              <a:buFont typeface="Arial"/>
              <a:buChar char="•"/>
            </a:pPr>
            <a:r>
              <a:rPr lang="lv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Role play - real study programme evaluation according to the self-</a:t>
            </a:r>
            <a:r>
              <a:rPr lang="lv"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lv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additional information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1190"/>
              <a:buFont typeface="Arial"/>
              <a:buChar char="•"/>
            </a:pPr>
            <a:r>
              <a:rPr lang="lv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Analysis</a:t>
            </a:r>
          </a:p>
          <a:p>
            <a:endParaRPr lang="lv" sz="2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AIKNC sertificate</a:t>
            </a:r>
          </a:p>
        </p:txBody>
      </p:sp>
      <p:sp>
        <p:nvSpPr>
          <p:cNvPr id="146" name="Shape 146"/>
          <p:cNvSpPr/>
          <p:nvPr/>
        </p:nvSpPr>
        <p:spPr>
          <a:xfrm>
            <a:off x="-8730" y="0"/>
            <a:ext cx="9161462" cy="7381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47" name="Shape 147"/>
          <p:cNvSpPr/>
          <p:nvPr/>
        </p:nvSpPr>
        <p:spPr>
          <a:xfrm>
            <a:off x="4043479" y="4511097"/>
            <a:ext cx="3295001" cy="219517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457200" y="7381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Individual instructions </a:t>
            </a:r>
          </a:p>
        </p:txBody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457200" y="210343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457200" lvl="0" indent="-317500" rtl="0">
              <a:buClr>
                <a:schemeClr val="dk1"/>
              </a:buClr>
              <a:buSzPct val="72916"/>
              <a:buFont typeface="Arial"/>
              <a:buChar char="•"/>
            </a:pPr>
            <a:r>
              <a:rPr lang="lv"/>
              <a:t>Individual meeting before every evaluation site visit</a:t>
            </a:r>
          </a:p>
          <a:p>
            <a:pPr marL="457200" lvl="0" indent="-317500" rtl="0">
              <a:buClr>
                <a:schemeClr val="dk1"/>
              </a:buClr>
              <a:buSzPct val="72916"/>
              <a:buFont typeface="Arial"/>
              <a:buChar char="•"/>
            </a:pPr>
            <a:r>
              <a:rPr lang="lv"/>
              <a:t>Introducing with materials needed, especially for first-timers </a:t>
            </a:r>
          </a:p>
          <a:p>
            <a:pPr marL="457200" lvl="0" indent="-317500">
              <a:buClr>
                <a:schemeClr val="dk1"/>
              </a:buClr>
              <a:buSzPct val="72916"/>
              <a:buFont typeface="Arial"/>
              <a:buChar char="•"/>
            </a:pPr>
            <a:r>
              <a:rPr lang="lv"/>
              <a:t>Look trough evaluation process and responsibilities</a:t>
            </a:r>
          </a:p>
        </p:txBody>
      </p:sp>
      <p:sp>
        <p:nvSpPr>
          <p:cNvPr id="154" name="Shape 154"/>
          <p:cNvSpPr/>
          <p:nvPr/>
        </p:nvSpPr>
        <p:spPr>
          <a:xfrm>
            <a:off x="-8730" y="0"/>
            <a:ext cx="9161463" cy="7381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Personal </a:t>
            </a:r>
            <a:r>
              <a:rPr lang="lv">
                <a:latin typeface="Calibri"/>
                <a:ea typeface="Calibri"/>
                <a:cs typeface="Calibri"/>
                <a:sym typeface="Calibri"/>
              </a:rPr>
              <a:t>experience</a:t>
            </a:r>
            <a:r>
              <a:rPr lang="lv" sz="44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– personal and HEI </a:t>
            </a:r>
            <a:r>
              <a:rPr lang="lv">
                <a:latin typeface="Calibri"/>
                <a:ea typeface="Calibri"/>
                <a:cs typeface="Calibri"/>
                <a:sym typeface="Calibri"/>
              </a:rPr>
              <a:t>benefits</a:t>
            </a:r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457200" y="2395518"/>
            <a:ext cx="8229600" cy="40010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Brodenning </a:t>
            </a:r>
            <a:r>
              <a:rPr lang="lv" sz="3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horizons of possibilities	</a:t>
            </a:r>
            <a:endParaRPr lang="lv" sz="3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Expirience </a:t>
            </a:r>
            <a:r>
              <a:rPr lang="lv" sz="3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exchange between students</a:t>
            </a:r>
            <a:endParaRPr lang="lv" sz="3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sz="3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Ideas how </a:t>
            </a:r>
            <a:r>
              <a:rPr lang="lv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</a:t>
            </a:r>
            <a:r>
              <a:rPr lang="lv" sz="3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improve HEI both of them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r>
              <a:rPr lang="lv" dirty="0" smtClean="0">
                <a:latin typeface="Calibri"/>
                <a:ea typeface="Calibri"/>
                <a:cs typeface="Calibri"/>
                <a:sym typeface="Calibri"/>
              </a:rPr>
              <a:t>Contacts with HEI students and administration</a:t>
            </a:r>
            <a:endParaRPr lang="lv" sz="3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98958"/>
              <a:buFont typeface="Arial"/>
              <a:buChar char="•"/>
            </a:pPr>
            <a:endParaRPr lang="lv" sz="3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lv" sz="3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lv" sz="3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Shape 161"/>
          <p:cNvSpPr/>
          <p:nvPr/>
        </p:nvSpPr>
        <p:spPr>
          <a:xfrm>
            <a:off x="-8730" y="0"/>
            <a:ext cx="9161463" cy="7381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208</Words>
  <Application>Microsoft Office PowerPoint</Application>
  <PresentationFormat>On-screen Show (4:3)</PresentationFormat>
  <Paragraphs>52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/>
      <vt:lpstr/>
      <vt:lpstr>PowerPoint Presentation</vt:lpstr>
      <vt:lpstr>Layout</vt:lpstr>
      <vt:lpstr>Role of LSA in accreditation</vt:lpstr>
      <vt:lpstr>AIP ESF project</vt:lpstr>
      <vt:lpstr>Regulations for student experts</vt:lpstr>
      <vt:lpstr>Accreditation seminars</vt:lpstr>
      <vt:lpstr>Accreditation seminars</vt:lpstr>
      <vt:lpstr>Individual instructions </vt:lpstr>
      <vt:lpstr>Personal experience – personal and HEI benefits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Juris  Dzelme</cp:lastModifiedBy>
  <cp:revision>4</cp:revision>
  <cp:lastPrinted>2012-09-12T17:10:02Z</cp:lastPrinted>
  <dcterms:modified xsi:type="dcterms:W3CDTF">2012-09-12T17:11:38Z</dcterms:modified>
</cp:coreProperties>
</file>